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58" r:id="rId4"/>
    <p:sldId id="284" r:id="rId5"/>
    <p:sldId id="270" r:id="rId6"/>
    <p:sldId id="274" r:id="rId7"/>
    <p:sldId id="268" r:id="rId8"/>
    <p:sldId id="273" r:id="rId9"/>
    <p:sldId id="262" r:id="rId10"/>
    <p:sldId id="277" r:id="rId11"/>
    <p:sldId id="278" r:id="rId12"/>
    <p:sldId id="283" r:id="rId13"/>
    <p:sldId id="269" r:id="rId1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使用者" initials="W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7B4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1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E10E96F-37CB-43FF-A579-51AD6ED1BB95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17DA4A3-24A0-41B1-8D7A-3C671F33D2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3727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3BA5E38-30AE-42D9-B7E8-7D998F73EFD4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24AFBCE-D98D-4B6C-B413-C6157E1F06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8865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FBCE-D98D-4B6C-B413-C6157E1F06C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367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FBCE-D98D-4B6C-B413-C6157E1F06C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580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FBCE-D98D-4B6C-B413-C6157E1F06C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2593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95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846C-0CE4-44C8-A9A9-5A901555184A}" type="datetimeFigureOut">
              <a:rPr lang="zh-TW" altLang="en-US" smtClean="0"/>
              <a:pPr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2206-D59F-41EF-9C86-B396897C1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youtu.be/fK8MmWUnG0s" TargetMode="External"/><Relationship Id="rId7" Type="http://schemas.openxmlformats.org/officeDocument/2006/relationships/hyperlink" Target="https://youtu.be/27fDf5UvjV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cbgGoIHGXY" TargetMode="External"/><Relationship Id="rId5" Type="http://schemas.openxmlformats.org/officeDocument/2006/relationships/hyperlink" Target="https://youtu.be/deKqCp37NwU" TargetMode="External"/><Relationship Id="rId4" Type="http://schemas.openxmlformats.org/officeDocument/2006/relationships/hyperlink" Target="https://youtu.be/SaMJG78W5eQ" TargetMode="Externa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eurl.cc/GkR0RG" TargetMode="External"/><Relationship Id="rId3" Type="http://schemas.openxmlformats.org/officeDocument/2006/relationships/hyperlink" Target="https://reurl.cc/NamEVe" TargetMode="External"/><Relationship Id="rId7" Type="http://schemas.openxmlformats.org/officeDocument/2006/relationships/hyperlink" Target="https://youtu.be/W7M_6sDve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url.cc/9zYL48" TargetMode="External"/><Relationship Id="rId5" Type="http://schemas.openxmlformats.org/officeDocument/2006/relationships/hyperlink" Target="https://reurl.cc/K6ngOm" TargetMode="External"/><Relationship Id="rId4" Type="http://schemas.openxmlformats.org/officeDocument/2006/relationships/hyperlink" Target="https://youtu.be/lGPZCI7uA-g" TargetMode="External"/><Relationship Id="rId9" Type="http://schemas.openxmlformats.org/officeDocument/2006/relationships/hyperlink" Target="https://youtu.be/A-fXXQ9-c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8958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895422"/>
            <a:ext cx="7143800" cy="1752600"/>
          </a:xfrm>
          <a:solidFill>
            <a:srgbClr val="FFC000"/>
          </a:solidFill>
        </p:spPr>
        <p:txBody>
          <a:bodyPr>
            <a:normAutofit fontScale="25000" lnSpcReduction="20000"/>
            <a:scene3d>
              <a:camera prst="isometricOffAxis1Right">
                <a:rot lat="1080000" lon="20039998" rev="21299999"/>
              </a:camera>
              <a:lightRig rig="threePt" dir="t"/>
            </a:scene3d>
          </a:bodyPr>
          <a:lstStyle/>
          <a:p>
            <a:endParaRPr lang="en-US" altLang="zh-TW" sz="7200" dirty="0"/>
          </a:p>
          <a:p>
            <a:r>
              <a:rPr lang="zh-TW" altLang="en-US" sz="35200" dirty="0">
                <a:latin typeface="+mj-ea"/>
                <a:ea typeface="+mj-ea"/>
              </a:rPr>
              <a:t>他不是故意的</a:t>
            </a:r>
            <a:endParaRPr lang="en-US" altLang="zh-TW" sz="35200" dirty="0">
              <a:latin typeface="+mj-ea"/>
              <a:ea typeface="+mj-ea"/>
            </a:endParaRPr>
          </a:p>
          <a:p>
            <a:endParaRPr lang="en-US" altLang="zh-TW" sz="32000" dirty="0">
              <a:effectLst>
                <a:outerShdw blurRad="50800" dist="50800" dir="5400000" algn="ctr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97741"/>
            <a:ext cx="641985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131840" y="6240879"/>
            <a:ext cx="3583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臺北市北區特教資源中心 編製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508104" y="2720468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編製團隊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臺北市北區特教資源中心團隊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鍾淑秋、高德育、歐思賢、廖偉君</a:t>
            </a:r>
            <a:endParaRPr lang="en-US" altLang="zh-TW" dirty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特別感謝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臺北市立關渡醫院 劉弘仁醫師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SC0180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063" r="36371" b="3729"/>
          <a:stretch/>
        </p:blipFill>
        <p:spPr bwMode="auto">
          <a:xfrm>
            <a:off x="9525" y="2204864"/>
            <a:ext cx="9125279" cy="440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0180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2" t="9369" b="56093"/>
          <a:stretch/>
        </p:blipFill>
        <p:spPr bwMode="auto">
          <a:xfrm>
            <a:off x="13478" y="243192"/>
            <a:ext cx="9121326" cy="19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269157" y="3005970"/>
            <a:ext cx="4596395" cy="2547214"/>
            <a:chOff x="1269157" y="3005970"/>
            <a:chExt cx="4596395" cy="2547214"/>
          </a:xfrm>
        </p:grpSpPr>
        <p:sp>
          <p:nvSpPr>
            <p:cNvPr id="2" name="矩形 1"/>
            <p:cNvSpPr/>
            <p:nvPr/>
          </p:nvSpPr>
          <p:spPr>
            <a:xfrm>
              <a:off x="5613552" y="3005970"/>
              <a:ext cx="252000" cy="468000"/>
            </a:xfrm>
            <a:prstGeom prst="rect">
              <a:avLst/>
            </a:prstGeom>
            <a:solidFill>
              <a:srgbClr val="B7B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○○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613552" y="5085184"/>
              <a:ext cx="252000" cy="468000"/>
            </a:xfrm>
            <a:prstGeom prst="rect">
              <a:avLst/>
            </a:prstGeom>
            <a:solidFill>
              <a:srgbClr val="B7B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○○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269157" y="3005970"/>
              <a:ext cx="252000" cy="468000"/>
            </a:xfrm>
            <a:prstGeom prst="rect">
              <a:avLst/>
            </a:prstGeom>
            <a:solidFill>
              <a:srgbClr val="B7B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○○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69157" y="4882294"/>
              <a:ext cx="252000" cy="648000"/>
            </a:xfrm>
            <a:prstGeom prst="rect">
              <a:avLst/>
            </a:prstGeom>
            <a:solidFill>
              <a:srgbClr val="B7B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○○○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4133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TW" altLang="en-US" b="1" dirty="0"/>
              <a:t>臺北市的案例─監院糾正案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688" y="1484784"/>
            <a:ext cx="86868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3800" b="1" dirty="0">
                <a:latin typeface="+mj-ea"/>
                <a:ea typeface="+mj-ea"/>
              </a:rPr>
              <a:t>「北市○○國中一名妥瑞學生放學後從住家跳樓身亡</a:t>
            </a:r>
            <a:r>
              <a:rPr lang="en-US" altLang="zh-TW" sz="3800" b="1" dirty="0">
                <a:latin typeface="+mj-ea"/>
                <a:ea typeface="+mj-ea"/>
              </a:rPr>
              <a:t>…</a:t>
            </a:r>
            <a:r>
              <a:rPr lang="zh-TW" altLang="en-US" sz="3800" b="1" dirty="0">
                <a:latin typeface="+mj-ea"/>
                <a:ea typeface="+mj-ea"/>
              </a:rPr>
              <a:t>」</a:t>
            </a:r>
            <a:endParaRPr lang="en-US" altLang="zh-TW" sz="3800" b="1" dirty="0">
              <a:latin typeface="+mj-ea"/>
              <a:ea typeface="+mj-ea"/>
            </a:endParaRPr>
          </a:p>
          <a:p>
            <a:pPr algn="just"/>
            <a:r>
              <a:rPr lang="zh-TW" altLang="en-US" dirty="0">
                <a:latin typeface="+mj-ea"/>
                <a:ea typeface="+mj-ea"/>
              </a:rPr>
              <a:t>學生國九下涉違反性平事件，校方竟以家長已簽署「不申請調查通知書」，未確實調查也未提出報告。</a:t>
            </a:r>
            <a:endParaRPr lang="en-US" altLang="zh-TW" dirty="0">
              <a:latin typeface="+mj-ea"/>
              <a:ea typeface="+mj-ea"/>
            </a:endParaRPr>
          </a:p>
          <a:p>
            <a:pPr algn="just"/>
            <a:r>
              <a:rPr lang="zh-TW" altLang="en-US" dirty="0">
                <a:latin typeface="+mj-ea"/>
                <a:ea typeface="+mj-ea"/>
              </a:rPr>
              <a:t>校方召開性平會安排雙方學生家長共同出席，命該生進入會場當眾說明，全未考量該生未成年及其身心特殊性質，校長當場</a:t>
            </a:r>
            <a:r>
              <a:rPr lang="zh-TW" altLang="en-US">
                <a:latin typeface="+mj-ea"/>
                <a:ea typeface="+mj-ea"/>
              </a:rPr>
              <a:t>喝</a:t>
            </a:r>
            <a:r>
              <a:rPr lang="zh-TW" altLang="en-US" smtClean="0">
                <a:latin typeface="+mj-ea"/>
                <a:ea typeface="+mj-ea"/>
              </a:rPr>
              <a:t>斥王生：「</a:t>
            </a:r>
            <a:r>
              <a:rPr lang="zh-TW" altLang="en-US" dirty="0">
                <a:latin typeface="+mj-ea"/>
                <a:ea typeface="+mj-ea"/>
              </a:rPr>
              <a:t>你就是有病，就是要吃藥。」</a:t>
            </a:r>
            <a:endParaRPr lang="en-US" altLang="zh-TW" dirty="0">
              <a:latin typeface="+mj-ea"/>
              <a:ea typeface="+mj-ea"/>
            </a:endParaRPr>
          </a:p>
          <a:p>
            <a:pPr algn="just"/>
            <a:r>
              <a:rPr lang="zh-TW" altLang="en-US" dirty="0">
                <a:latin typeface="+mj-ea"/>
                <a:ea typeface="+mj-ea"/>
              </a:rPr>
              <a:t>性平會決議對該生實施「抽離班級、假日禁足、退出籃球社團、暫停參加晚自習、罰站、每日由家長接送就學」等處罰。</a:t>
            </a:r>
            <a:endParaRPr lang="en-US" altLang="zh-TW" dirty="0">
              <a:latin typeface="+mj-ea"/>
              <a:ea typeface="+mj-ea"/>
            </a:endParaRPr>
          </a:p>
          <a:p>
            <a:pPr algn="just"/>
            <a:r>
              <a:rPr lang="zh-TW" altLang="en-US" dirty="0">
                <a:latin typeface="+mj-ea"/>
                <a:ea typeface="+mj-ea"/>
              </a:rPr>
              <a:t>監委認定違反性別平等教育法、未符合兒童權利公約及身心障礙者權利公約的「合理調整原則」及輔導管教學生辦法。</a:t>
            </a:r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37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/>
          <a:srcRect l="30706" t="12201" r="31888" b="3801"/>
          <a:stretch/>
        </p:blipFill>
        <p:spPr>
          <a:xfrm>
            <a:off x="251520" y="87363"/>
            <a:ext cx="5358595" cy="676875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940152" y="2564904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各級學校學生自殺</a:t>
            </a:r>
            <a:endParaRPr lang="en-US" altLang="zh-TW" sz="2400" b="1" dirty="0">
              <a:latin typeface="+mj-ea"/>
              <a:ea typeface="+mj-ea"/>
            </a:endParaRPr>
          </a:p>
          <a:p>
            <a:r>
              <a:rPr lang="zh-TW" altLang="en-US" sz="2400" b="1" dirty="0">
                <a:latin typeface="+mj-ea"/>
                <a:ea typeface="+mj-ea"/>
              </a:rPr>
              <a:t>及自傷通報案件數</a:t>
            </a:r>
            <a:endParaRPr lang="en-US" altLang="zh-TW" sz="2400" b="1" dirty="0">
              <a:latin typeface="+mj-ea"/>
              <a:ea typeface="+mj-ea"/>
            </a:endParaRPr>
          </a:p>
          <a:p>
            <a:r>
              <a:rPr lang="zh-TW" altLang="en-US" sz="2400" b="1" dirty="0">
                <a:latin typeface="+mj-ea"/>
                <a:ea typeface="+mj-ea"/>
              </a:rPr>
              <a:t>逐年攀升</a:t>
            </a:r>
            <a:r>
              <a:rPr lang="en-US" altLang="zh-TW" sz="2400" b="1" dirty="0">
                <a:latin typeface="+mj-ea"/>
                <a:ea typeface="+mj-ea"/>
              </a:rPr>
              <a:t>……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35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17" r="33592"/>
          <a:stretch/>
        </p:blipFill>
        <p:spPr>
          <a:xfrm>
            <a:off x="-99432" y="1486845"/>
            <a:ext cx="9252520" cy="539853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27784" y="2276872"/>
            <a:ext cx="4176464" cy="12241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2800" b="1" dirty="0">
                <a:latin typeface="+mj-ea"/>
                <a:ea typeface="+mj-ea"/>
              </a:rPr>
              <a:t>秉持善意及創意</a:t>
            </a:r>
            <a:endParaRPr lang="en-US" altLang="zh-TW" sz="2800" b="1" dirty="0">
              <a:latin typeface="+mj-ea"/>
              <a:ea typeface="+mj-e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2800" b="1" dirty="0">
                <a:latin typeface="+mj-ea"/>
                <a:ea typeface="+mj-ea"/>
              </a:rPr>
              <a:t>同理及接納是</a:t>
            </a:r>
            <a:endParaRPr lang="en-US" altLang="zh-TW" sz="2800" b="1" dirty="0">
              <a:latin typeface="+mj-ea"/>
              <a:ea typeface="+mj-e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2800" b="1" dirty="0">
                <a:latin typeface="+mj-ea"/>
                <a:ea typeface="+mj-ea"/>
              </a:rPr>
              <a:t>妥瑞症學生最需要的</a:t>
            </a:r>
            <a:endParaRPr lang="en-US" altLang="zh-TW" sz="2800" b="1" dirty="0">
              <a:latin typeface="+mj-ea"/>
              <a:ea typeface="+mj-ea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結　語</a:t>
            </a:r>
          </a:p>
        </p:txBody>
      </p:sp>
      <p:sp>
        <p:nvSpPr>
          <p:cNvPr id="2" name="矩形 1"/>
          <p:cNvSpPr/>
          <p:nvPr/>
        </p:nvSpPr>
        <p:spPr>
          <a:xfrm>
            <a:off x="1885246" y="438230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感謝您願意了解他們</a:t>
            </a:r>
            <a:endParaRPr lang="zh-TW" altLang="en-US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9432" y="6614548"/>
            <a:ext cx="3969356" cy="29751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圖片來源：妥瑞症宣導微電影你看妳看</a:t>
            </a:r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—</a:t>
            </a:r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教師篇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妥瑞症學生 </a:t>
            </a:r>
            <a:r>
              <a:rPr lang="zh-TW" altLang="en-US" sz="6600" b="1" dirty="0"/>
              <a:t>≠ </a:t>
            </a:r>
            <a:r>
              <a:rPr lang="zh-TW" altLang="en-US" b="1" dirty="0"/>
              <a:t>特教學生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721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TW" altLang="en-US" dirty="0">
                <a:latin typeface="+mj-ea"/>
                <a:ea typeface="+mj-ea"/>
              </a:rPr>
              <a:t>妥瑞的</a:t>
            </a:r>
            <a:r>
              <a:rPr lang="zh-TW" altLang="en-US" b="1" u="sng" dirty="0">
                <a:latin typeface="+mj-ea"/>
                <a:ea typeface="+mj-ea"/>
              </a:rPr>
              <a:t>抽動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(tic)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zh-TW" dirty="0">
                <a:latin typeface="+mj-ea"/>
                <a:ea typeface="+mj-ea"/>
              </a:rPr>
              <a:t>指</a:t>
            </a:r>
            <a:r>
              <a:rPr lang="zh-TW" altLang="en-US" dirty="0">
                <a:latin typeface="+mj-ea"/>
                <a:ea typeface="+mj-ea"/>
              </a:rPr>
              <a:t>的是</a:t>
            </a:r>
            <a:r>
              <a:rPr lang="zh-TW" altLang="zh-TW" dirty="0">
                <a:latin typeface="+mj-ea"/>
                <a:ea typeface="+mj-ea"/>
              </a:rPr>
              <a:t>一種</a:t>
            </a:r>
            <a:r>
              <a:rPr lang="zh-TW" altLang="en-US" dirty="0">
                <a:latin typeface="+mj-ea"/>
                <a:ea typeface="+mj-ea"/>
              </a:rPr>
              <a:t>突然發生、間歇性重複出現</a:t>
            </a:r>
            <a:r>
              <a:rPr lang="zh-TW" altLang="zh-TW" dirty="0">
                <a:latin typeface="+mj-ea"/>
                <a:ea typeface="+mj-ea"/>
              </a:rPr>
              <a:t>的動作</a:t>
            </a:r>
            <a:r>
              <a:rPr lang="zh-TW" altLang="en-US" dirty="0">
                <a:latin typeface="+mj-ea"/>
                <a:ea typeface="+mj-ea"/>
              </a:rPr>
              <a:t>或聲音，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並非</a:t>
            </a:r>
            <a:r>
              <a:rPr lang="zh-TW" altLang="en-US" dirty="0">
                <a:latin typeface="+mj-ea"/>
                <a:ea typeface="+mj-ea"/>
              </a:rPr>
              <a:t>所有抽動都要醫療或藥物處遇。</a:t>
            </a:r>
            <a:endParaRPr lang="en-US" altLang="zh-TW" dirty="0">
              <a:latin typeface="+mj-ea"/>
              <a:ea typeface="+mj-ea"/>
            </a:endParaRPr>
          </a:p>
          <a:p>
            <a:pPr algn="just"/>
            <a:r>
              <a:rPr lang="zh-TW" altLang="en-US" dirty="0">
                <a:latin typeface="+mj-ea"/>
                <a:ea typeface="+mj-ea"/>
              </a:rPr>
              <a:t>抽動症狀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持續一年以上</a:t>
            </a:r>
            <a:r>
              <a:rPr lang="zh-TW" altLang="en-US" dirty="0">
                <a:latin typeface="+mj-ea"/>
                <a:ea typeface="+mj-ea"/>
              </a:rPr>
              <a:t>才可能確診為妥瑞，否則僅是為一般性的抽動。</a:t>
            </a:r>
            <a:endParaRPr lang="en-US" altLang="zh-TW" dirty="0">
              <a:latin typeface="+mj-ea"/>
              <a:ea typeface="+mj-ea"/>
            </a:endParaRPr>
          </a:p>
          <a:p>
            <a:pPr algn="just"/>
            <a:r>
              <a:rPr lang="zh-TW" altLang="en-US" dirty="0">
                <a:latin typeface="+mj-ea"/>
                <a:ea typeface="+mj-ea"/>
              </a:rPr>
              <a:t>單純的妥瑞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並不一定需要</a:t>
            </a:r>
            <a:r>
              <a:rPr lang="zh-TW" altLang="en-US" dirty="0">
                <a:latin typeface="+mj-ea"/>
                <a:ea typeface="+mj-ea"/>
              </a:rPr>
              <a:t>特教服務，除非合併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ADHD</a:t>
            </a:r>
            <a:r>
              <a:rPr lang="zh-TW" altLang="en-US" dirty="0">
                <a:latin typeface="+mj-ea"/>
                <a:ea typeface="+mj-ea"/>
              </a:rPr>
              <a:t>或衍伸出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嚴重的情緒心理問題</a:t>
            </a:r>
            <a:r>
              <a:rPr lang="zh-TW" altLang="en-US" dirty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algn="just"/>
            <a:r>
              <a:rPr lang="zh-TW" altLang="en-US" dirty="0">
                <a:latin typeface="+mj-ea"/>
                <a:ea typeface="+mj-ea"/>
              </a:rPr>
              <a:t>隨著年齡漸增，部份學生症狀會減輕或消失，有些人的症狀有可能持續到成年。</a:t>
            </a:r>
            <a:endParaRPr lang="en-US" altLang="zh-TW" dirty="0">
              <a:latin typeface="+mj-ea"/>
              <a:ea typeface="+mj-ea"/>
            </a:endParaRPr>
          </a:p>
          <a:p>
            <a:pPr algn="just"/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緊張</a:t>
            </a:r>
            <a:r>
              <a:rPr lang="zh-TW" altLang="en-US" dirty="0">
                <a:latin typeface="+mj-ea"/>
                <a:ea typeface="+mj-ea"/>
              </a:rPr>
              <a:t>、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壓力大</a:t>
            </a:r>
            <a:r>
              <a:rPr lang="zh-TW" altLang="en-US" dirty="0">
                <a:latin typeface="+mj-ea"/>
                <a:ea typeface="+mj-ea"/>
              </a:rPr>
              <a:t>或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疲累</a:t>
            </a:r>
            <a:r>
              <a:rPr lang="zh-TW" altLang="en-US" dirty="0">
                <a:latin typeface="+mj-ea"/>
                <a:ea typeface="+mj-ea"/>
              </a:rPr>
              <a:t>時容易誘發</a:t>
            </a:r>
            <a:r>
              <a:rPr lang="en-US" altLang="zh-TW" dirty="0">
                <a:latin typeface="+mj-ea"/>
                <a:ea typeface="+mj-ea"/>
              </a:rPr>
              <a:t>tic</a:t>
            </a:r>
            <a:r>
              <a:rPr lang="zh-TW" altLang="en-US" dirty="0">
                <a:latin typeface="+mj-ea"/>
                <a:ea typeface="+mj-ea"/>
              </a:rPr>
              <a:t>症狀變嚴重。</a:t>
            </a:r>
          </a:p>
          <a:p>
            <a:pPr algn="just"/>
            <a:r>
              <a:rPr lang="zh-TW" altLang="en-US" dirty="0">
                <a:latin typeface="+mj-ea"/>
                <a:ea typeface="+mj-ea"/>
              </a:rPr>
              <a:t>出現症狀時</a:t>
            </a:r>
            <a:r>
              <a:rPr lang="zh-TW" altLang="zh-TW" dirty="0">
                <a:latin typeface="+mj-ea"/>
                <a:ea typeface="+mj-ea"/>
              </a:rPr>
              <a:t>也許可被短暫</a:t>
            </a:r>
            <a:r>
              <a:rPr lang="zh-TW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壓抑</a:t>
            </a:r>
            <a:r>
              <a:rPr lang="zh-TW" altLang="zh-TW" dirty="0">
                <a:latin typeface="+mj-ea"/>
                <a:ea typeface="+mj-ea"/>
              </a:rPr>
              <a:t>，但</a:t>
            </a:r>
            <a:r>
              <a:rPr lang="zh-TW" altLang="en-US" dirty="0">
                <a:latin typeface="+mj-ea"/>
                <a:ea typeface="+mj-ea"/>
              </a:rPr>
              <a:t>無法</a:t>
            </a:r>
            <a:r>
              <a:rPr lang="zh-TW" altLang="zh-TW" dirty="0">
                <a:latin typeface="+mj-ea"/>
                <a:ea typeface="+mj-ea"/>
              </a:rPr>
              <a:t>完全終止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甚至因此惡化</a:t>
            </a:r>
            <a:r>
              <a:rPr lang="zh-TW" altLang="en-US" dirty="0">
                <a:latin typeface="+mj-ea"/>
                <a:ea typeface="+mj-ea"/>
              </a:rPr>
              <a:t>。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tic</a:t>
            </a:r>
            <a:r>
              <a:rPr lang="zh-TW" altLang="en-US" b="1" dirty="0"/>
              <a:t>類型與常見表現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6" y="1340768"/>
            <a:ext cx="8229600" cy="5257800"/>
          </a:xfrm>
        </p:spPr>
        <p:txBody>
          <a:bodyPr>
            <a:noAutofit/>
          </a:bodyPr>
          <a:lstStyle/>
          <a:p>
            <a:pPr algn="just"/>
            <a:r>
              <a:rPr lang="zh-TW" altLang="zh-TW" sz="2800" b="1" dirty="0">
                <a:latin typeface="+mj-ea"/>
                <a:ea typeface="+mj-ea"/>
              </a:rPr>
              <a:t>動作型：</a:t>
            </a:r>
            <a:r>
              <a:rPr lang="zh-TW" altLang="zh-TW" sz="2800" dirty="0">
                <a:latin typeface="+mj-ea"/>
                <a:ea typeface="+mj-ea"/>
              </a:rPr>
              <a:t>眨眼睛、噘嘴巴、扮鬼臉、聳肩膀、搖頭晃腦等快速的動作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  <a:p>
            <a:pPr algn="just"/>
            <a:r>
              <a:rPr lang="zh-TW" altLang="zh-TW" sz="2800" b="1" dirty="0">
                <a:latin typeface="+mj-ea"/>
                <a:ea typeface="+mj-ea"/>
              </a:rPr>
              <a:t>聲語型：</a:t>
            </a:r>
            <a:r>
              <a:rPr lang="zh-TW" altLang="zh-TW" sz="2800" dirty="0">
                <a:latin typeface="+mj-ea"/>
                <a:ea typeface="+mj-ea"/>
              </a:rPr>
              <a:t>清喉嚨、低吟、擤鼻子、以鼻吸氣、咳嗽以及大叫</a:t>
            </a:r>
            <a:r>
              <a:rPr lang="zh-TW" altLang="en-US" sz="2800" dirty="0">
                <a:latin typeface="+mj-ea"/>
                <a:ea typeface="+mj-ea"/>
              </a:rPr>
              <a:t>；模仿動物叫聲或說出不雅字句</a:t>
            </a:r>
            <a:r>
              <a:rPr lang="zh-TW" altLang="zh-TW" sz="2800" dirty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  <a:p>
            <a:pPr algn="just"/>
            <a:r>
              <a:rPr lang="zh-TW" altLang="en-US" sz="2800" b="1" dirty="0">
                <a:latin typeface="+mj-ea"/>
                <a:ea typeface="+mj-ea"/>
              </a:rPr>
              <a:t>補充說明</a:t>
            </a:r>
            <a:r>
              <a:rPr lang="zh-TW" altLang="zh-TW" sz="2800" b="1" dirty="0">
                <a:latin typeface="+mj-ea"/>
                <a:ea typeface="+mj-ea"/>
              </a:rPr>
              <a:t>：</a:t>
            </a:r>
            <a:endParaRPr lang="en-US" altLang="zh-TW" sz="2800" b="1" dirty="0">
              <a:latin typeface="+mj-ea"/>
              <a:ea typeface="+mj-ea"/>
            </a:endParaRPr>
          </a:p>
          <a:p>
            <a:pPr lvl="1" algn="just"/>
            <a:r>
              <a:rPr lang="zh-TW" altLang="en-US" dirty="0">
                <a:latin typeface="+mj-ea"/>
                <a:ea typeface="+mj-ea"/>
              </a:rPr>
              <a:t>動作型與聲語型有可能同時發生，或單獨發生。</a:t>
            </a:r>
            <a:endParaRPr lang="en-US" altLang="zh-TW" dirty="0">
              <a:latin typeface="+mj-ea"/>
              <a:ea typeface="+mj-ea"/>
            </a:endParaRPr>
          </a:p>
          <a:p>
            <a:pPr lvl="1" algn="just"/>
            <a:r>
              <a:rPr lang="zh-TW" altLang="zh-TW" dirty="0">
                <a:latin typeface="+mj-ea"/>
                <a:ea typeface="+mj-ea"/>
              </a:rPr>
              <a:t>即將</a:t>
            </a:r>
            <a:r>
              <a:rPr lang="en-US" altLang="zh-TW" dirty="0">
                <a:latin typeface="+mj-ea"/>
                <a:ea typeface="+mj-ea"/>
              </a:rPr>
              <a:t>tic</a:t>
            </a:r>
            <a:r>
              <a:rPr lang="zh-TW" altLang="zh-TW" dirty="0">
                <a:latin typeface="+mj-ea"/>
                <a:ea typeface="+mj-ea"/>
              </a:rPr>
              <a:t>前</a:t>
            </a:r>
            <a:r>
              <a:rPr lang="zh-TW" altLang="en-US" dirty="0">
                <a:latin typeface="+mj-ea"/>
                <a:ea typeface="+mj-ea"/>
              </a:rPr>
              <a:t>的前</a:t>
            </a:r>
            <a:r>
              <a:rPr lang="zh-TW" altLang="zh-TW" dirty="0">
                <a:latin typeface="+mj-ea"/>
                <a:ea typeface="+mj-ea"/>
              </a:rPr>
              <a:t>兆，</a:t>
            </a:r>
            <a:r>
              <a:rPr lang="zh-TW" altLang="en-US" dirty="0">
                <a:latin typeface="+mj-ea"/>
                <a:ea typeface="+mj-ea"/>
              </a:rPr>
              <a:t>例如</a:t>
            </a:r>
            <a:r>
              <a:rPr lang="zh-TW" altLang="zh-TW" dirty="0">
                <a:latin typeface="+mj-ea"/>
                <a:ea typeface="+mj-ea"/>
              </a:rPr>
              <a:t>眼皮酸而眨眼睛</a:t>
            </a:r>
            <a:r>
              <a:rPr lang="zh-TW" altLang="en-US" dirty="0">
                <a:latin typeface="+mj-ea"/>
                <a:ea typeface="+mj-ea"/>
              </a:rPr>
              <a:t>；</a:t>
            </a:r>
            <a:r>
              <a:rPr lang="zh-TW" altLang="zh-TW" dirty="0">
                <a:latin typeface="+mj-ea"/>
                <a:ea typeface="+mj-ea"/>
              </a:rPr>
              <a:t>脖子和肩膀酸而搖頭、聳肩</a:t>
            </a:r>
            <a:r>
              <a:rPr lang="zh-TW" altLang="en-US" dirty="0">
                <a:latin typeface="+mj-ea"/>
                <a:ea typeface="+mj-ea"/>
              </a:rPr>
              <a:t>；</a:t>
            </a:r>
            <a:r>
              <a:rPr lang="zh-TW" altLang="zh-TW" dirty="0">
                <a:latin typeface="+mj-ea"/>
                <a:ea typeface="+mj-ea"/>
              </a:rPr>
              <a:t>感覺緊繃感、肌肉緊張、刺痛</a:t>
            </a:r>
            <a:r>
              <a:rPr lang="zh-TW" altLang="en-US" dirty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lvl="1" algn="just"/>
            <a:r>
              <a:rPr lang="zh-TW" altLang="en-US" dirty="0">
                <a:latin typeface="+mj-ea"/>
                <a:ea typeface="+mj-ea"/>
              </a:rPr>
              <a:t>甚至因為覺得別人會癢而去抓別人，也有在心裡面說粗話或重覆說一樣的話。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"/>
    </mc:Choice>
    <mc:Fallback>
      <p:transition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妥瑞症可能伴隨的疾病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sz="2800" dirty="0">
                <a:latin typeface="+mj-ea"/>
                <a:ea typeface="+mj-ea"/>
              </a:rPr>
              <a:t>妥瑞症既</a:t>
            </a:r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非心理疾病</a:t>
            </a:r>
            <a:r>
              <a:rPr lang="zh-TW" altLang="en-US" sz="2800" dirty="0">
                <a:latin typeface="+mj-ea"/>
                <a:ea typeface="+mj-ea"/>
              </a:rPr>
              <a:t>也</a:t>
            </a:r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不是精神問題</a:t>
            </a:r>
            <a:r>
              <a:rPr lang="zh-TW" altLang="en-US" sz="2800" dirty="0">
                <a:latin typeface="+mj-ea"/>
                <a:ea typeface="+mj-ea"/>
              </a:rPr>
              <a:t>，是中樞神經系統異常，不會影響智能發展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有些甚至資優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  <a:p>
            <a:pPr algn="just"/>
            <a:r>
              <a:rPr lang="zh-TW" altLang="en-US" sz="2800" dirty="0">
                <a:latin typeface="+mj-ea"/>
                <a:ea typeface="+mj-ea"/>
              </a:rPr>
              <a:t>經常合併注意力不足過動症、強迫症狀、憂鬱或焦慮、學習或行為異常、情緒不穩，而會有傷害自己、行為衝動、易分心、睡眠失調及過度活動的問題。</a:t>
            </a:r>
            <a:endParaRPr lang="en-US" altLang="zh-TW" sz="2800" dirty="0">
              <a:latin typeface="+mj-ea"/>
              <a:ea typeface="+mj-ea"/>
            </a:endParaRPr>
          </a:p>
          <a:p>
            <a:pPr algn="just"/>
            <a:r>
              <a:rPr lang="zh-TW" altLang="en-US" sz="2800" dirty="0">
                <a:latin typeface="+mj-ea"/>
                <a:ea typeface="+mj-ea"/>
              </a:rPr>
              <a:t>當有情緒行為問題或上述病症，</a:t>
            </a:r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影響到學習</a:t>
            </a:r>
            <a:r>
              <a:rPr lang="zh-TW" altLang="en-US" sz="2800" dirty="0">
                <a:latin typeface="+mj-ea"/>
                <a:ea typeface="+mj-ea"/>
              </a:rPr>
              <a:t>、</a:t>
            </a:r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人際</a:t>
            </a:r>
            <a:r>
              <a:rPr lang="zh-TW" altLang="en-US" sz="2800" dirty="0">
                <a:latin typeface="+mj-ea"/>
                <a:ea typeface="+mj-ea"/>
              </a:rPr>
              <a:t>、</a:t>
            </a:r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造成社會適應困難時</a:t>
            </a:r>
            <a:r>
              <a:rPr lang="zh-TW" altLang="en-US" sz="2800" dirty="0">
                <a:latin typeface="+mj-ea"/>
                <a:ea typeface="+mj-ea"/>
              </a:rPr>
              <a:t>，就有可能需要特教服務。</a:t>
            </a:r>
            <a:endParaRPr lang="en-US" altLang="zh-TW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07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j-ea"/>
              </a:rPr>
              <a:t>tic</a:t>
            </a:r>
            <a:r>
              <a:rPr lang="zh-TW" altLang="en-US" b="1" dirty="0">
                <a:latin typeface="+mj-ea"/>
              </a:rPr>
              <a:t>可能造成的適應困難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sz="3000" b="1" dirty="0">
                <a:latin typeface="+mj-ea"/>
                <a:ea typeface="+mj-ea"/>
              </a:rPr>
              <a:t>學習的影響</a:t>
            </a:r>
            <a:r>
              <a:rPr lang="zh-TW" altLang="en-US" sz="3000" dirty="0">
                <a:latin typeface="+mj-ea"/>
                <a:ea typeface="+mj-ea"/>
              </a:rPr>
              <a:t>：學生自己的</a:t>
            </a:r>
            <a:r>
              <a:rPr lang="zh-TW" alt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專注力困難</a:t>
            </a:r>
            <a:r>
              <a:rPr lang="zh-TW" altLang="en-US" sz="3000" dirty="0">
                <a:latin typeface="+mj-ea"/>
                <a:ea typeface="+mj-ea"/>
              </a:rPr>
              <a:t>經常也影響學習成效</a:t>
            </a:r>
            <a:r>
              <a:rPr lang="zh-TW" altLang="en-US" sz="3000" b="1" dirty="0">
                <a:latin typeface="+mj-ea"/>
                <a:ea typeface="+mj-ea"/>
              </a:rPr>
              <a:t>，</a:t>
            </a:r>
            <a:r>
              <a:rPr lang="zh-TW" alt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不自主的聲</a:t>
            </a:r>
            <a:r>
              <a:rPr lang="zh-TW" altLang="zh-TW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語及動作</a:t>
            </a:r>
            <a:r>
              <a:rPr lang="zh-TW" altLang="zh-TW" sz="3000" dirty="0">
                <a:latin typeface="+mj-ea"/>
                <a:ea typeface="+mj-ea"/>
              </a:rPr>
              <a:t>，</a:t>
            </a:r>
            <a:r>
              <a:rPr lang="zh-TW" altLang="en-US" sz="3000" dirty="0">
                <a:latin typeface="+mj-ea"/>
                <a:ea typeface="+mj-ea"/>
              </a:rPr>
              <a:t>會影響</a:t>
            </a:r>
            <a:r>
              <a:rPr lang="zh-TW" altLang="zh-TW" sz="3000" dirty="0">
                <a:latin typeface="+mj-ea"/>
                <a:ea typeface="+mj-ea"/>
              </a:rPr>
              <a:t>課</a:t>
            </a:r>
            <a:r>
              <a:rPr lang="zh-TW" altLang="en-US" sz="3000" dirty="0">
                <a:latin typeface="+mj-ea"/>
                <a:ea typeface="+mj-ea"/>
              </a:rPr>
              <a:t>程進行，易引起老師的糾正或同學的不耐煩</a:t>
            </a:r>
            <a:r>
              <a:rPr lang="zh-TW" altLang="zh-TW" sz="3000" dirty="0">
                <a:latin typeface="+mj-ea"/>
                <a:ea typeface="+mj-ea"/>
              </a:rPr>
              <a:t>。</a:t>
            </a:r>
            <a:endParaRPr lang="en-US" altLang="zh-TW" sz="3000" dirty="0">
              <a:latin typeface="+mj-ea"/>
              <a:ea typeface="+mj-ea"/>
            </a:endParaRPr>
          </a:p>
          <a:p>
            <a:pPr algn="just">
              <a:buNone/>
            </a:pPr>
            <a:endParaRPr lang="zh-TW" altLang="zh-TW" sz="2600" dirty="0">
              <a:latin typeface="+mj-ea"/>
              <a:ea typeface="+mj-ea"/>
            </a:endParaRPr>
          </a:p>
          <a:p>
            <a:pPr algn="just"/>
            <a:r>
              <a:rPr lang="zh-TW" altLang="en-US" sz="3000" b="1" dirty="0">
                <a:latin typeface="+mj-ea"/>
                <a:ea typeface="+mj-ea"/>
              </a:rPr>
              <a:t>社會適應</a:t>
            </a:r>
            <a:r>
              <a:rPr lang="zh-TW" altLang="en-US" sz="3000" dirty="0">
                <a:latin typeface="+mj-ea"/>
              </a:rPr>
              <a:t>：</a:t>
            </a:r>
            <a:r>
              <a:rPr lang="zh-TW" altLang="zh-TW" sz="3000" dirty="0">
                <a:latin typeface="+mj-ea"/>
                <a:ea typeface="+mj-ea"/>
              </a:rPr>
              <a:t>妥瑞不是要人命的疾病，但它的症狀</a:t>
            </a:r>
            <a:r>
              <a:rPr lang="zh-TW" altLang="en-US" sz="3000" dirty="0">
                <a:latin typeface="+mj-ea"/>
                <a:ea typeface="+mj-ea"/>
              </a:rPr>
              <a:t>容易</a:t>
            </a:r>
            <a:r>
              <a:rPr lang="zh-TW" altLang="zh-TW" sz="3000" dirty="0">
                <a:latin typeface="+mj-ea"/>
                <a:ea typeface="+mj-ea"/>
              </a:rPr>
              <a:t>招致</a:t>
            </a:r>
            <a:r>
              <a:rPr lang="zh-TW" altLang="en-US" sz="3000" dirty="0">
                <a:latin typeface="+mj-ea"/>
                <a:ea typeface="+mj-ea"/>
              </a:rPr>
              <a:t>外界</a:t>
            </a:r>
            <a:r>
              <a:rPr lang="zh-TW" altLang="zh-TW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異樣的眼神</a:t>
            </a:r>
            <a:r>
              <a:rPr lang="zh-TW" altLang="en-US" sz="3000" dirty="0">
                <a:latin typeface="+mj-ea"/>
                <a:ea typeface="+mj-ea"/>
              </a:rPr>
              <a:t>、</a:t>
            </a:r>
            <a:r>
              <a:rPr lang="zh-TW" alt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斥責</a:t>
            </a:r>
            <a:r>
              <a:rPr lang="zh-TW" altLang="en-US" sz="3000" dirty="0">
                <a:latin typeface="+mj-ea"/>
                <a:ea typeface="+mj-ea"/>
              </a:rPr>
              <a:t>或</a:t>
            </a:r>
            <a:r>
              <a:rPr lang="zh-TW" alt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遭同儕排擠</a:t>
            </a:r>
            <a:r>
              <a:rPr lang="zh-TW" altLang="en-US" sz="3000" dirty="0">
                <a:latin typeface="+mj-ea"/>
                <a:ea typeface="+mj-ea"/>
              </a:rPr>
              <a:t>，部份妥瑞症學生慢慢退縮、隱藏，無法繼續學業、</a:t>
            </a:r>
            <a:r>
              <a:rPr lang="zh-TW" altLang="zh-TW" sz="3000" dirty="0">
                <a:latin typeface="+mj-ea"/>
                <a:ea typeface="+mj-ea"/>
              </a:rPr>
              <a:t>就業、</a:t>
            </a:r>
            <a:r>
              <a:rPr lang="zh-TW" altLang="en-US" sz="3000" dirty="0">
                <a:latin typeface="+mj-ea"/>
                <a:ea typeface="+mj-ea"/>
              </a:rPr>
              <a:t>交友，足以影響一生。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聽聽醫生、家長、本人怎麼說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11349"/>
            <a:ext cx="8229600" cy="4525963"/>
          </a:xfrm>
        </p:spPr>
        <p:txBody>
          <a:bodyPr/>
          <a:lstStyle/>
          <a:p>
            <a:r>
              <a:rPr lang="en-US" altLang="zh-TW" dirty="0">
                <a:latin typeface="+mj-ea"/>
                <a:ea typeface="+mj-ea"/>
              </a:rPr>
              <a:t>1.</a:t>
            </a:r>
            <a:r>
              <a:rPr lang="zh-TW" altLang="en-US" dirty="0">
                <a:latin typeface="+mj-ea"/>
                <a:ea typeface="+mj-ea"/>
                <a:hlinkClick r:id="rId3"/>
              </a:rPr>
              <a:t>我不是故意的</a:t>
            </a:r>
            <a:r>
              <a:rPr lang="en-US" altLang="zh-TW" dirty="0">
                <a:latin typeface="+mj-ea"/>
                <a:ea typeface="+mj-ea"/>
                <a:hlinkClick r:id="rId3"/>
              </a:rPr>
              <a:t>(</a:t>
            </a:r>
            <a:r>
              <a:rPr lang="zh-TW" altLang="en-US" dirty="0">
                <a:latin typeface="+mj-ea"/>
                <a:ea typeface="+mj-ea"/>
                <a:hlinkClick r:id="rId3"/>
              </a:rPr>
              <a:t>妥瑞症狀</a:t>
            </a:r>
            <a:r>
              <a:rPr lang="en-US" altLang="zh-TW" dirty="0">
                <a:latin typeface="+mj-ea"/>
                <a:ea typeface="+mj-ea"/>
                <a:hlinkClick r:id="rId3"/>
              </a:rPr>
              <a:t>)</a:t>
            </a:r>
            <a:r>
              <a:rPr lang="en-US" altLang="zh-TW" dirty="0">
                <a:latin typeface="+mj-ea"/>
                <a:ea typeface="+mj-ea"/>
              </a:rPr>
              <a:t>1:57</a:t>
            </a:r>
          </a:p>
          <a:p>
            <a:r>
              <a:rPr lang="en-US" altLang="zh-TW" dirty="0">
                <a:latin typeface="+mj-ea"/>
                <a:ea typeface="+mj-ea"/>
              </a:rPr>
              <a:t>2.</a:t>
            </a:r>
            <a:r>
              <a:rPr lang="zh-TW" altLang="en-US" u="sng" dirty="0">
                <a:solidFill>
                  <a:srgbClr val="0000FF"/>
                </a:solidFill>
                <a:latin typeface="+mj-ea"/>
                <a:ea typeface="+mj-ea"/>
                <a:hlinkClick r:id="rId4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  <a:hlinkClick r:id="rId4"/>
              </a:rPr>
              <a:t>心看妥瑞</a:t>
            </a:r>
            <a:r>
              <a:rPr lang="en-US" altLang="zh-TW" dirty="0">
                <a:solidFill>
                  <a:srgbClr val="FF0000"/>
                </a:solidFill>
                <a:latin typeface="+mj-ea"/>
                <a:ea typeface="+mj-ea"/>
                <a:hlinkClick r:id="rId4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  <a:hlinkClick r:id="rId4"/>
              </a:rPr>
              <a:t>妥瑞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hlinkClick r:id="rId4"/>
              </a:rPr>
              <a:t>不一定有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  <a:hlinkClick r:id="rId4"/>
              </a:rPr>
              <a:t>過動</a:t>
            </a:r>
            <a:r>
              <a:rPr lang="en-US" altLang="zh-TW" dirty="0">
                <a:solidFill>
                  <a:srgbClr val="FF0000"/>
                </a:solidFill>
                <a:latin typeface="+mj-ea"/>
                <a:ea typeface="+mj-ea"/>
                <a:hlinkClick r:id="rId4"/>
              </a:rPr>
              <a:t>)</a:t>
            </a:r>
            <a:r>
              <a:rPr lang="en-US" altLang="zh-TW" dirty="0">
                <a:latin typeface="+mj-ea"/>
                <a:ea typeface="+mj-ea"/>
              </a:rPr>
              <a:t>2:43</a:t>
            </a:r>
          </a:p>
          <a:p>
            <a:r>
              <a:rPr lang="en-US" altLang="zh-TW" dirty="0">
                <a:latin typeface="+mj-ea"/>
                <a:ea typeface="+mj-ea"/>
              </a:rPr>
              <a:t>3.</a:t>
            </a:r>
            <a:r>
              <a:rPr lang="zh-TW" altLang="en-US" dirty="0">
                <a:latin typeface="+mj-ea"/>
                <a:ea typeface="+mj-ea"/>
                <a:hlinkClick r:id="rId5"/>
              </a:rPr>
              <a:t>刻意制止及過度關注適得其反</a:t>
            </a:r>
            <a:r>
              <a:rPr lang="en-US" altLang="zh-TW" dirty="0">
                <a:latin typeface="+mj-ea"/>
                <a:ea typeface="+mj-ea"/>
              </a:rPr>
              <a:t>2:14</a:t>
            </a:r>
          </a:p>
          <a:p>
            <a:r>
              <a:rPr lang="en-US" altLang="zh-TW" dirty="0">
                <a:latin typeface="+mj-ea"/>
                <a:ea typeface="+mj-ea"/>
              </a:rPr>
              <a:t>4.</a:t>
            </a:r>
            <a:r>
              <a:rPr lang="zh-TW" altLang="en-US" dirty="0">
                <a:latin typeface="+mj-ea"/>
                <a:ea typeface="+mj-ea"/>
                <a:hlinkClick r:id="rId6"/>
              </a:rPr>
              <a:t>如果大家接受我、就不會變嚴重 </a:t>
            </a:r>
            <a:r>
              <a:rPr lang="en-US" altLang="zh-TW" dirty="0">
                <a:latin typeface="+mj-ea"/>
                <a:ea typeface="+mj-ea"/>
              </a:rPr>
              <a:t>3:00</a:t>
            </a:r>
          </a:p>
          <a:p>
            <a:r>
              <a:rPr lang="en-US" altLang="zh-TW" dirty="0">
                <a:latin typeface="+mj-ea"/>
                <a:ea typeface="+mj-ea"/>
              </a:rPr>
              <a:t>5.</a:t>
            </a:r>
            <a:r>
              <a:rPr lang="zh-TW" altLang="en-US" dirty="0">
                <a:latin typeface="+mj-ea"/>
                <a:ea typeface="+mj-ea"/>
                <a:hlinkClick r:id="rId7"/>
              </a:rPr>
              <a:t>霸凌差點殺死我</a:t>
            </a:r>
            <a:r>
              <a:rPr lang="en-US" altLang="zh-TW" dirty="0">
                <a:latin typeface="+mj-ea"/>
                <a:ea typeface="+mj-ea"/>
              </a:rPr>
              <a:t>2:05</a:t>
            </a:r>
          </a:p>
          <a:p>
            <a:pPr>
              <a:buNone/>
            </a:pPr>
            <a:r>
              <a:rPr lang="zh-TW" altLang="en-US" dirty="0"/>
              <a:t> 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2857520" cy="16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x_ffen51292594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928826" cy="245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4A3A737-32B5-4523-9CC9-ACC086C73A02}"/>
              </a:ext>
            </a:extLst>
          </p:cNvPr>
          <p:cNvSpPr txBox="1"/>
          <p:nvPr/>
        </p:nvSpPr>
        <p:spPr>
          <a:xfrm>
            <a:off x="2411760" y="1249684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點選下方文字連結播放以片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班級經營可以怎麼做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80124"/>
            <a:ext cx="9144000" cy="48291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2900" dirty="0">
                <a:latin typeface="+mj-ea"/>
                <a:ea typeface="+mj-ea"/>
              </a:rPr>
              <a:t>事先瞭解學生妥瑞的症狀、提醒同儕</a:t>
            </a:r>
            <a:r>
              <a:rPr lang="zh-TW" alt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同理個案</a:t>
            </a:r>
            <a:r>
              <a:rPr lang="zh-TW" altLang="en-US" sz="2900" dirty="0">
                <a:latin typeface="+mj-ea"/>
                <a:ea typeface="+mj-ea"/>
              </a:rPr>
              <a:t>，</a:t>
            </a:r>
            <a:r>
              <a:rPr lang="zh-TW" alt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勿模仿或嘲弄</a:t>
            </a:r>
            <a:r>
              <a:rPr lang="zh-TW" altLang="en-US" sz="2900" dirty="0">
                <a:latin typeface="+mj-ea"/>
                <a:ea typeface="+mj-ea"/>
              </a:rPr>
              <a:t>。</a:t>
            </a:r>
            <a:endParaRPr lang="en-US" altLang="zh-TW" sz="2900" dirty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zh-TW" altLang="en-US" sz="2900" dirty="0">
                <a:latin typeface="+mj-ea"/>
                <a:ea typeface="+mj-ea"/>
              </a:rPr>
              <a:t>課堂上學生症狀出現時，正確的做法是</a:t>
            </a:r>
            <a:r>
              <a:rPr lang="zh-TW" alt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減少關注</a:t>
            </a:r>
            <a:r>
              <a:rPr lang="zh-TW" altLang="en-US" sz="2900" dirty="0">
                <a:latin typeface="+mj-ea"/>
                <a:ea typeface="+mj-ea"/>
              </a:rPr>
              <a:t>和</a:t>
            </a:r>
            <a:r>
              <a:rPr lang="zh-TW" alt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避免糾正</a:t>
            </a:r>
            <a:r>
              <a:rPr lang="zh-TW" altLang="en-US" sz="2900" dirty="0">
                <a:latin typeface="+mj-ea"/>
                <a:ea typeface="+mj-ea"/>
              </a:rPr>
              <a:t>。</a:t>
            </a:r>
            <a:endParaRPr lang="en-US" altLang="zh-TW" sz="2900" dirty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zh-TW" altLang="en-US" sz="2900" dirty="0">
                <a:latin typeface="+mj-ea"/>
                <a:ea typeface="+mj-ea"/>
              </a:rPr>
              <a:t>學生</a:t>
            </a:r>
            <a:r>
              <a:rPr lang="zh-TW" alt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症狀變明顯</a:t>
            </a:r>
            <a:r>
              <a:rPr lang="zh-TW" altLang="en-US" sz="2900" dirty="0">
                <a:latin typeface="+mj-ea"/>
                <a:ea typeface="+mj-ea"/>
              </a:rPr>
              <a:t>時，調整要求標準、提供合理活動或休息，並協助檢視可能的壓力源。</a:t>
            </a:r>
            <a:endParaRPr lang="en-US" altLang="zh-TW" sz="2900" dirty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zh-TW" altLang="en-US" sz="2900" dirty="0">
                <a:latin typeface="+mj-ea"/>
                <a:ea typeface="+mj-ea"/>
              </a:rPr>
              <a:t>長時間考試時，思考</a:t>
            </a:r>
            <a:r>
              <a:rPr lang="zh-TW" alt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提供獨立考場</a:t>
            </a:r>
            <a:r>
              <a:rPr lang="zh-TW" altLang="en-US" sz="2900" dirty="0">
                <a:latin typeface="+mj-ea"/>
                <a:ea typeface="+mj-ea"/>
              </a:rPr>
              <a:t>的必要性。</a:t>
            </a:r>
            <a:endParaRPr lang="en-US" altLang="zh-TW" sz="2900" dirty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zh-TW" altLang="en-US" sz="2900" dirty="0">
                <a:latin typeface="+mj-ea"/>
                <a:ea typeface="+mj-ea"/>
              </a:rPr>
              <a:t>同儕抱怨時，先同理其情緒，引導思考妥瑞症難以控制</a:t>
            </a:r>
            <a:r>
              <a:rPr lang="en-US" altLang="zh-TW" sz="2900" dirty="0">
                <a:latin typeface="+mj-ea"/>
                <a:ea typeface="+mj-ea"/>
              </a:rPr>
              <a:t>tics</a:t>
            </a:r>
            <a:r>
              <a:rPr lang="zh-TW" altLang="zh-TW" sz="2900" dirty="0">
                <a:latin typeface="+mj-ea"/>
                <a:ea typeface="+mj-ea"/>
              </a:rPr>
              <a:t>而</a:t>
            </a:r>
            <a:r>
              <a:rPr lang="zh-TW" altLang="en-US" sz="2900" dirty="0">
                <a:latin typeface="+mj-ea"/>
                <a:ea typeface="+mj-ea"/>
              </a:rPr>
              <a:t>挫折</a:t>
            </a:r>
            <a:r>
              <a:rPr lang="zh-TW" altLang="zh-TW" sz="2900" dirty="0">
                <a:latin typeface="+mj-ea"/>
                <a:ea typeface="+mj-ea"/>
              </a:rPr>
              <a:t>沮喪</a:t>
            </a:r>
            <a:r>
              <a:rPr lang="zh-TW" altLang="en-US" sz="2900" dirty="0">
                <a:latin typeface="+mj-ea"/>
                <a:ea typeface="+mj-ea"/>
              </a:rPr>
              <a:t>，</a:t>
            </a:r>
            <a:r>
              <a:rPr lang="zh-TW" alt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避免指責</a:t>
            </a:r>
            <a:r>
              <a:rPr lang="zh-TW" altLang="en-US" sz="2900" dirty="0">
                <a:latin typeface="+mj-ea"/>
                <a:ea typeface="+mj-ea"/>
              </a:rPr>
              <a:t>引發後續的衝突。</a:t>
            </a:r>
            <a:endParaRPr lang="en-US" altLang="zh-TW" sz="2900" dirty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zh-TW" altLang="en-US" sz="2900" dirty="0">
                <a:latin typeface="+mj-ea"/>
                <a:ea typeface="+mj-ea"/>
              </a:rPr>
              <a:t>協同輔導老師班級宣導，並共同討論可行策略。</a:t>
            </a:r>
            <a:endParaRPr lang="en-US" altLang="zh-TW" sz="2900" dirty="0"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zh-TW" altLang="en-US" sz="2900" dirty="0">
                <a:latin typeface="+mj-ea"/>
                <a:ea typeface="+mj-ea"/>
              </a:rPr>
              <a:t>提供妥瑞症學生</a:t>
            </a:r>
            <a:r>
              <a:rPr lang="zh-TW" alt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發揮優勢</a:t>
            </a:r>
            <a:r>
              <a:rPr lang="zh-TW" altLang="en-US" sz="2900" dirty="0">
                <a:latin typeface="+mj-ea"/>
                <a:ea typeface="+mj-ea"/>
              </a:rPr>
              <a:t>的活動，鼓勵參與建立信心。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189" y="2457052"/>
            <a:ext cx="4068291" cy="406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32656"/>
            <a:ext cx="7213848" cy="73025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b="1" dirty="0">
                <a:latin typeface="+mj-ea"/>
              </a:rPr>
              <a:t>協助妥瑞症學生可以怎麼做</a:t>
            </a:r>
            <a:endParaRPr lang="en-US" altLang="zh-TW" b="1" dirty="0">
              <a:latin typeface="+mj-ea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12230"/>
            <a:ext cx="8208590" cy="482508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協助學生自我接納及練習表達需求。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協助學生覺察情緒及學習放鬆技巧。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允許學生</a:t>
            </a:r>
            <a:r>
              <a:rPr kumimoji="0" lang="zh-TW" altLang="en-US" dirty="0">
                <a:solidFill>
                  <a:schemeClr val="tx1"/>
                </a:solidFill>
                <a:latin typeface="+mj-ea"/>
                <a:ea typeface="+mj-ea"/>
              </a:rPr>
              <a:t>情緒激動時自主選擇舒緩的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方式。</a:t>
            </a:r>
            <a:endParaRPr kumimoji="0" lang="en-US" altLang="zh-TW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      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如：可冷靜的空間、消耗體力的活動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kumimoji="0" lang="zh-TW" altLang="en-US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kumimoji="0" lang="en-US" altLang="zh-TW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教職人員需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保持冷靜不被激怒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4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/>
          </a:bodyPr>
          <a:lstStyle/>
          <a:p>
            <a:r>
              <a:rPr lang="zh-TW" altLang="en-US" b="1" dirty="0"/>
              <a:t>認識妥瑞症教學資源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17412"/>
              </p:ext>
            </p:extLst>
          </p:nvPr>
        </p:nvGraphicFramePr>
        <p:xfrm>
          <a:off x="-1" y="1196752"/>
          <a:ext cx="9134476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0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4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7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使用時機</a:t>
                      </a:r>
                      <a:r>
                        <a:rPr lang="en-US" altLang="zh-TW" sz="20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適用領域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影片名稱／網址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內容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07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藝術人文</a:t>
                      </a:r>
                      <a:r>
                        <a:rPr lang="en-US" altLang="zh-TW" sz="20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影片欣賞</a:t>
                      </a:r>
                      <a:r>
                        <a:rPr lang="en-US" altLang="zh-TW" sz="20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20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叫我第一名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我的嗝嗝老師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妥瑞症者克服障礙擔任教師的勵志電影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26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親師座談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妥瑞症宣導微電影</a:t>
                      </a:r>
                      <a:r>
                        <a:rPr lang="zh-TW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hlinkClick r:id="rId3"/>
                        </a:rPr>
                        <a:t>你看妳看</a:t>
                      </a:r>
                      <a:r>
                        <a:rPr lang="en-US" altLang="zh-TW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hlinkClick r:id="rId3"/>
                        </a:rPr>
                        <a:t>—</a:t>
                      </a:r>
                      <a:r>
                        <a:rPr lang="zh-TW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hlinkClick r:id="rId3"/>
                        </a:rPr>
                        <a:t>教師篇</a:t>
                      </a:r>
                      <a:r>
                        <a:rPr lang="zh-TW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　</a:t>
                      </a:r>
                      <a:endParaRPr lang="en-US" altLang="zh-TW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妥瑞症班級經營與家長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07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班週會宣導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妥瑞症宣導微電影</a:t>
                      </a:r>
                      <a:r>
                        <a:rPr lang="zh-TW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hlinkClick r:id="rId4"/>
                        </a:rPr>
                        <a:t>你看妳看</a:t>
                      </a:r>
                      <a:r>
                        <a:rPr lang="en-US" altLang="zh-TW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hlinkClick r:id="rId4"/>
                        </a:rPr>
                        <a:t>—</a:t>
                      </a:r>
                      <a:r>
                        <a:rPr lang="zh-TW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hlinkClick r:id="rId4"/>
                        </a:rPr>
                        <a:t>學生篇　　</a:t>
                      </a:r>
                      <a:endParaRPr lang="en-US" altLang="zh-TW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妥瑞症學生在班級的人際互動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07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健康護理</a:t>
                      </a:r>
                      <a:r>
                        <a:rPr lang="en-US" altLang="zh-TW" sz="20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專題報告</a:t>
                      </a:r>
                      <a:r>
                        <a:rPr lang="en-US" altLang="zh-TW" sz="2000" b="1" dirty="0"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  <a:hlinkClick r:id="rId5"/>
                        </a:rPr>
                        <a:t>妥瑞氏症衛教影片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臺大高淑芬醫師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精神科醫生與患者治療成功案例分享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03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生涯規劃</a:t>
                      </a:r>
                      <a:r>
                        <a:rPr lang="en-US" altLang="zh-TW" sz="2000" b="1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生命教育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  <a:hlinkClick r:id="rId6"/>
                        </a:rPr>
                        <a:t>吳尚洋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1(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民視異言堂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  <a:hlinkClick r:id="rId7"/>
                        </a:rPr>
                        <a:t>吳尚洋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鏡周刊鏡相人間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  <a:hlinkClick r:id="rId8"/>
                        </a:rPr>
                        <a:t>曾柏穎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華視新聞雜誌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  <a:hlinkClick r:id="rId9"/>
                        </a:rPr>
                        <a:t>邵庭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東森臺灣啟示錄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+mj-ea"/>
                          <a:ea typeface="+mj-ea"/>
                        </a:rPr>
                        <a:t>妥瑞症者生涯成功經驗現身說法</a:t>
                      </a:r>
                      <a:endParaRPr lang="en-US" altLang="zh-TW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803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+mj-ea"/>
                          <a:ea typeface="+mj-ea"/>
                        </a:rPr>
                        <a:t>閱讀推廣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《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站在學生前面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遠流</a:t>
                      </a:r>
                    </a:p>
                    <a:p>
                      <a:pPr algn="l"/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《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勇氣之歌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智園</a:t>
                      </a:r>
                    </a:p>
                    <a:p>
                      <a:pPr algn="l"/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《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我生氣，但我更爭氣</a:t>
                      </a:r>
                      <a:r>
                        <a:rPr lang="en-US" altLang="zh-TW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張老師文化</a:t>
                      </a:r>
                      <a:endParaRPr lang="zh-TW" altLang="en-US" sz="2000" dirty="0">
                        <a:solidFill>
                          <a:srgbClr val="333333"/>
                        </a:solidFill>
                        <a:latin typeface="Alegreya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自傳類書籍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alibri"/>
        <a:ea typeface="微軟正黑體"/>
        <a:cs typeface=""/>
      </a:majorFont>
      <a:minorFont>
        <a:latin typeface="Calibri"/>
        <a:ea typeface="新細明體"/>
        <a:cs typeface="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1203</Words>
  <Application>Microsoft Office PowerPoint</Application>
  <PresentationFormat>如螢幕大小 (4:3)</PresentationFormat>
  <Paragraphs>102</Paragraphs>
  <Slides>13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投影片 1</vt:lpstr>
      <vt:lpstr>妥瑞症學生 ≠ 特教學生</vt:lpstr>
      <vt:lpstr>tic類型與常見表現</vt:lpstr>
      <vt:lpstr>妥瑞症可能伴隨的疾病</vt:lpstr>
      <vt:lpstr>tic可能造成的適應困難</vt:lpstr>
      <vt:lpstr>聽聽醫生、家長、本人怎麼說</vt:lpstr>
      <vt:lpstr>班級經營可以怎麼做</vt:lpstr>
      <vt:lpstr>協助妥瑞症學生可以怎麼做</vt:lpstr>
      <vt:lpstr>認識妥瑞症教學資源</vt:lpstr>
      <vt:lpstr>投影片 10</vt:lpstr>
      <vt:lpstr>臺北市的案例─監院糾正案</vt:lpstr>
      <vt:lpstr>投影片 12</vt:lpstr>
      <vt:lpstr>結　語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他不是故意的</dc:title>
  <dc:creator>asus</dc:creator>
  <cp:lastModifiedBy>輔導組長</cp:lastModifiedBy>
  <cp:revision>184</cp:revision>
  <cp:lastPrinted>2020-03-09T04:17:17Z</cp:lastPrinted>
  <dcterms:created xsi:type="dcterms:W3CDTF">2019-11-26T02:51:49Z</dcterms:created>
  <dcterms:modified xsi:type="dcterms:W3CDTF">2020-04-15T00:29:44Z</dcterms:modified>
</cp:coreProperties>
</file>